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9" r:id="rId4"/>
    <p:sldId id="258" r:id="rId5"/>
    <p:sldId id="262" r:id="rId6"/>
    <p:sldId id="260" r:id="rId7"/>
    <p:sldId id="263" r:id="rId8"/>
    <p:sldId id="261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2CADA8F-CABD-4E1E-99FA-FB85C429A989}" type="datetimeFigureOut">
              <a:rPr lang="en-US" smtClean="0"/>
              <a:t>12/14/2019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21E6B95-17F9-4414-ACF8-40F6C776FDE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714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9EBBA-996F-894A-B54A-D6246ED52CEA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8C79C5D-2A6F-F04D-97DA-BEF2467B64E4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F54567-0DE4-3F47-BF90-CB84690072F9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C52C72-DE31-F449-A4ED-4C594FD91407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62726E-379B-B349-9EED-81ED093FA806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3A1323-8D79-1946-B0D7-40001CF92E9D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FA1846-DA80-1C48-A609-854EA85C59AD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302355-E14B-8545-A8F8-0FE83CC9D524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640F58-564D-2B4F-AE67-E407BA4FCF45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3A34C8-038E-2045-AF43-DF7DBB8E0E9E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8C68F-D26B-8F47-958C-23B49CF8A634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DF5E60-9974-AC48-9591-99C2BB44B7CF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18C79C5D-2A6F-F04D-97DA-BEF2467B64E4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09B482E8-6E0E-1B4F-B1FD-C69DB9E858D9}" type="datetimeFigureOut">
              <a:rPr lang="en-US" dirty="0"/>
              <a:pPr/>
              <a:t>12/13/2019</a:t>
            </a:fld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3" r:id="rId9"/>
    <p:sldLayoutId id="2147483657" r:id="rId10"/>
    <p:sldLayoutId id="2147483666" r:id="rId11"/>
    <p:sldLayoutId id="2147483661" r:id="rId12"/>
    <p:sldLayoutId id="2147483658" r:id="rId13"/>
    <p:sldLayoutId id="2147483659" r:id="rId14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31D7CB-33AC-4E04-B7DD-1E1EA5AB40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Classifying Sale Prices of Homes in Ames, IA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2C1E8D-C331-4DFA-892A-1147507DDE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1264332"/>
          </a:xfrm>
        </p:spPr>
        <p:txBody>
          <a:bodyPr>
            <a:normAutofit/>
          </a:bodyPr>
          <a:lstStyle/>
          <a:p>
            <a:r>
              <a:rPr lang="en-US" dirty="0"/>
              <a:t>Megan Cusey</a:t>
            </a:r>
          </a:p>
          <a:p>
            <a:r>
              <a:rPr lang="en-US" dirty="0"/>
              <a:t>Elmhurst College – MDS 556</a:t>
            </a:r>
          </a:p>
          <a:p>
            <a:r>
              <a:rPr lang="en-US" dirty="0"/>
              <a:t>Fall B 2019</a:t>
            </a:r>
          </a:p>
          <a:p>
            <a:endParaRPr 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6C25259-4752-431A-B16A-78BDCC7DE1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4319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024"/>
    </mc:Choice>
    <mc:Fallback>
      <p:transition spd="slow" advTm="13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362EE3-7C3C-4999-BC14-2E6A56451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Business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858F1-9563-46AE-877D-E775A91F04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Objective: Identify homes that sell in the Top 25% of Sale Price in Ames, IA.</a:t>
            </a:r>
          </a:p>
          <a:p>
            <a:r>
              <a:rPr lang="en-US" dirty="0"/>
              <a:t>Use Cases:</a:t>
            </a:r>
          </a:p>
          <a:p>
            <a:pPr lvl="1"/>
            <a:r>
              <a:rPr lang="en-US" dirty="0"/>
              <a:t>As a realtor who specializes in the selling and purchasing process of only the most luxury homes, use this model to determine homes that meet the requirements inside this niche quickly.</a:t>
            </a:r>
          </a:p>
          <a:p>
            <a:pPr lvl="1"/>
            <a:r>
              <a:rPr lang="en-US" dirty="0"/>
              <a:t>As a real estate developer, identify homes that have the opportunity to sell at the top 25% tier that may currently be under priced</a:t>
            </a:r>
          </a:p>
          <a:p>
            <a:pPr lvl="1"/>
            <a:r>
              <a:rPr lang="en-US" dirty="0"/>
              <a:t>As a real estate developer, identify what features of a home are the most important in the top 25% of homes</a:t>
            </a:r>
          </a:p>
          <a:p>
            <a:r>
              <a:rPr lang="en-US" dirty="0"/>
              <a:t>Each use case expresses a cost if the model incorrectly identifies a home as a Top 25% house (false positive). As a result, it is required that the selected model optimizes precision.</a:t>
            </a:r>
          </a:p>
          <a:p>
            <a:pPr lvl="1"/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5AF7F323-2F96-4264-BC60-AEEFF47038A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8894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86"/>
    </mc:Choice>
    <mc:Fallback>
      <p:transition spd="slow" advTm="495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7B3FF-D4A3-46E0-B928-C8F54FBCDE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Importance – Random Forest</a:t>
            </a:r>
          </a:p>
        </p:txBody>
      </p:sp>
      <p:pic>
        <p:nvPicPr>
          <p:cNvPr id="10" name="Content Placeholder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D628BA37-1941-4AA4-8C3C-EE426E9DD799}"/>
              </a:ext>
            </a:extLst>
          </p:cNvPr>
          <p:cNvPicPr>
            <a:picLocks noGrp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8437" y="2222500"/>
            <a:ext cx="5604443" cy="4188312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9AF2949D-85BF-45A1-8158-E9E80BCC9F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324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387"/>
    </mc:Choice>
    <mc:Fallback>
      <p:transition spd="slow" advTm="533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48570-F281-49C9-9219-00AEE9E93D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A2B99D6-3D7B-4854-955D-CCDCCF8CEE04}"/>
              </a:ext>
            </a:extLst>
          </p:cNvPr>
          <p:cNvSpPr txBox="1"/>
          <p:nvPr/>
        </p:nvSpPr>
        <p:spPr>
          <a:xfrm>
            <a:off x="1040235" y="2659310"/>
            <a:ext cx="6191075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 Rate: 75.3%</a:t>
            </a:r>
          </a:p>
          <a:p>
            <a:r>
              <a:rPr lang="en-US" dirty="0"/>
              <a:t>Precision Rate: 94.92%</a:t>
            </a:r>
          </a:p>
          <a:p>
            <a:r>
              <a:rPr lang="en-US" dirty="0"/>
              <a:t>Recall Rate:  96.55%</a:t>
            </a:r>
          </a:p>
          <a:p>
            <a:endParaRPr lang="en-US" dirty="0"/>
          </a:p>
          <a:p>
            <a:r>
              <a:rPr lang="en-US" dirty="0"/>
              <a:t>Out of 202 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168 Bottom 75 homes correctly identified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19 homes correctly identified as top 25 home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9 False Positives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9 False Negatives</a:t>
            </a:r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F2A75CE-0881-461E-B8F3-CAA33E3D083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54051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2794"/>
    </mc:Choice>
    <mc:Fallback>
      <p:transition spd="slow" advTm="9279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CA68B0-4EE5-4781-871A-2EABB48B2B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Plot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DC9113-79A3-478A-8904-DB6A7F248E75}"/>
              </a:ext>
            </a:extLst>
          </p:cNvPr>
          <p:cNvPicPr/>
          <p:nvPr/>
        </p:nvPicPr>
        <p:blipFill>
          <a:blip r:embed="rId4"/>
          <a:stretch>
            <a:fillRect/>
          </a:stretch>
        </p:blipFill>
        <p:spPr>
          <a:xfrm>
            <a:off x="2118683" y="2374184"/>
            <a:ext cx="7218264" cy="403662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816C30DA-A7D2-4874-9FF5-4CA6E4573E7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91636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51"/>
    </mc:Choice>
    <mc:Fallback>
      <p:transition spd="slow" advTm="295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699AD0-0E87-4026-80EF-DE0684B3CFD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 with Bagging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5A9A7F9-1E71-4557-A843-6AA0BC44D545}"/>
              </a:ext>
            </a:extLst>
          </p:cNvPr>
          <p:cNvSpPr txBox="1"/>
          <p:nvPr/>
        </p:nvSpPr>
        <p:spPr>
          <a:xfrm>
            <a:off x="810000" y="2952925"/>
            <a:ext cx="687058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Base Rate: 75.3%</a:t>
            </a:r>
          </a:p>
          <a:p>
            <a:r>
              <a:rPr lang="en-US" dirty="0"/>
              <a:t>Precision Rate: 91.59%</a:t>
            </a:r>
          </a:p>
          <a:p>
            <a:r>
              <a:rPr lang="en-US" dirty="0"/>
              <a:t>Recall Rate:  98.58%</a:t>
            </a:r>
          </a:p>
          <a:p>
            <a:endParaRPr lang="en-US" dirty="0"/>
          </a:p>
          <a:p>
            <a:r>
              <a:rPr lang="en-US" dirty="0"/>
              <a:t>Out of 202 observations: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187 homes correctly identified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10 False Positives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5 False Negatives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4BDCFC5A-B501-4527-9BC1-0459C597321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37354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528"/>
    </mc:Choice>
    <mc:Fallback>
      <p:transition spd="slow" advTm="795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833FEF-A007-4C63-AAEC-B3D9EC538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Decision Tree- Bagging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EAF0F2-F2D6-4B1A-8E63-803C19433C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Differences between the first decision tree and when bagging was applied:</a:t>
            </a:r>
          </a:p>
          <a:p>
            <a:r>
              <a:rPr lang="en-US" dirty="0"/>
              <a:t>Split on Square Footage and then Year Built while the original decision tree didn’t split on Year Built.</a:t>
            </a:r>
          </a:p>
          <a:p>
            <a:r>
              <a:rPr lang="en-US" dirty="0"/>
              <a:t>Split on Fireplace Quality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F96BDA9-6C69-42F5-883B-B41AE97F04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20931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9587"/>
    </mc:Choice>
    <mc:Fallback>
      <p:transition spd="slow" advTm="295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20D83-344E-4410-A40F-4A5B52FA77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9ED7BA-12A2-4576-A9D3-1D0E04F6459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Optimizing parameters in the classification to maximize precision and recall rate</a:t>
            </a:r>
          </a:p>
          <a:p>
            <a:r>
              <a:rPr lang="en-US" dirty="0"/>
              <a:t>Reviewing in more detail for overfitting</a:t>
            </a:r>
          </a:p>
          <a:p>
            <a:r>
              <a:rPr lang="en-US" dirty="0"/>
              <a:t>Perhaps find another way to factor in Neighborhood. It lost it feature importance when put the different neighborhoods into bins.</a:t>
            </a:r>
          </a:p>
          <a:p>
            <a:r>
              <a:rPr lang="en-US" dirty="0"/>
              <a:t>Fireplace Quality seems to be an odd feature with high importance since many houses do not have a fireplace. I think this feature is correlated with another feature not present in this analysis. Some additional research may uncover a better predictive feature that explains this correlation.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2EDBED2C-CFF0-4C81-BCAA-60A3F0C9D36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55904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027"/>
    </mc:Choice>
    <mc:Fallback>
      <p:transition spd="slow" advTm="950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Quotable">
  <a:themeElements>
    <a:clrScheme name="Quotable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Quotable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Quotable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TM03457503[[fn=Quotable]]</Template>
  <TotalTime>1480</TotalTime>
  <Words>374</Words>
  <Application>Microsoft Office PowerPoint</Application>
  <PresentationFormat>Widescreen</PresentationFormat>
  <Paragraphs>41</Paragraphs>
  <Slides>8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Century Gothic</vt:lpstr>
      <vt:lpstr>Wingdings 2</vt:lpstr>
      <vt:lpstr>Quotable</vt:lpstr>
      <vt:lpstr>Classifying Sale Prices of Homes in Ames, IA</vt:lpstr>
      <vt:lpstr>Business Objectives</vt:lpstr>
      <vt:lpstr>Feature Importance – Random Forest</vt:lpstr>
      <vt:lpstr>Decision Tree</vt:lpstr>
      <vt:lpstr>Decision Tree Plot</vt:lpstr>
      <vt:lpstr>Decision Tree with Bagging</vt:lpstr>
      <vt:lpstr>Decision Tree- Bagging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Classifying Sale Prices of Homes in Ames, IA</dc:title>
  <dc:creator>Megan Cusey</dc:creator>
  <cp:lastModifiedBy> </cp:lastModifiedBy>
  <cp:revision>56</cp:revision>
  <dcterms:created xsi:type="dcterms:W3CDTF">2019-12-12T00:49:38Z</dcterms:created>
  <dcterms:modified xsi:type="dcterms:W3CDTF">2019-12-14T21:37:09Z</dcterms:modified>
</cp:coreProperties>
</file>

<file path=docProps/thumbnail.jpeg>
</file>